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2.xml" ContentType="application/vnd.openxmlformats-officedocument.presentationml.tags+xml"/>
  <Override PartName="/ppt/notesSlides/notesSlide24.xml" ContentType="application/vnd.openxmlformats-officedocument.presentationml.notesSlide+xml"/>
  <Override PartName="/ppt/tags/tag3.xml" ContentType="application/vnd.openxmlformats-officedocument.presentationml.tags+xml"/>
  <Override PartName="/ppt/notesSlides/notesSlide25.xml" ContentType="application/vnd.openxmlformats-officedocument.presentationml.notesSlide+xml"/>
  <Override PartName="/ppt/tags/tag4.xml" ContentType="application/vnd.openxmlformats-officedocument.presentationml.tags+xml"/>
  <Override PartName="/ppt/notesSlides/notesSlide26.xml" ContentType="application/vnd.openxmlformats-officedocument.presentationml.notesSlide+xml"/>
  <Override PartName="/ppt/tags/tag5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3"/>
  </p:notesMasterIdLst>
  <p:sldIdLst>
    <p:sldId id="335" r:id="rId2"/>
    <p:sldId id="694" r:id="rId3"/>
    <p:sldId id="698" r:id="rId4"/>
    <p:sldId id="768" r:id="rId5"/>
    <p:sldId id="766" r:id="rId6"/>
    <p:sldId id="769" r:id="rId7"/>
    <p:sldId id="771" r:id="rId8"/>
    <p:sldId id="776" r:id="rId9"/>
    <p:sldId id="777" r:id="rId10"/>
    <p:sldId id="779" r:id="rId11"/>
    <p:sldId id="780" r:id="rId12"/>
    <p:sldId id="781" r:id="rId13"/>
    <p:sldId id="775" r:id="rId14"/>
    <p:sldId id="783" r:id="rId15"/>
    <p:sldId id="826" r:id="rId16"/>
    <p:sldId id="785" r:id="rId17"/>
    <p:sldId id="793" r:id="rId18"/>
    <p:sldId id="784" r:id="rId19"/>
    <p:sldId id="787" r:id="rId20"/>
    <p:sldId id="788" r:id="rId21"/>
    <p:sldId id="791" r:id="rId22"/>
    <p:sldId id="790" r:id="rId23"/>
    <p:sldId id="792" r:id="rId24"/>
    <p:sldId id="794" r:id="rId25"/>
    <p:sldId id="795" r:id="rId26"/>
    <p:sldId id="796" r:id="rId27"/>
    <p:sldId id="797" r:id="rId28"/>
    <p:sldId id="798" r:id="rId29"/>
    <p:sldId id="799" r:id="rId30"/>
    <p:sldId id="782" r:id="rId31"/>
    <p:sldId id="803" r:id="rId32"/>
    <p:sldId id="808" r:id="rId33"/>
    <p:sldId id="806" r:id="rId34"/>
    <p:sldId id="807" r:id="rId35"/>
    <p:sldId id="810" r:id="rId36"/>
    <p:sldId id="800" r:id="rId37"/>
    <p:sldId id="811" r:id="rId38"/>
    <p:sldId id="812" r:id="rId39"/>
    <p:sldId id="814" r:id="rId40"/>
    <p:sldId id="813" r:id="rId41"/>
    <p:sldId id="815" r:id="rId42"/>
    <p:sldId id="818" r:id="rId43"/>
    <p:sldId id="801" r:id="rId44"/>
    <p:sldId id="817" r:id="rId45"/>
    <p:sldId id="816" r:id="rId46"/>
    <p:sldId id="819" r:id="rId47"/>
    <p:sldId id="820" r:id="rId48"/>
    <p:sldId id="821" r:id="rId49"/>
    <p:sldId id="822" r:id="rId50"/>
    <p:sldId id="823" r:id="rId51"/>
    <p:sldId id="825" r:id="rId5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>
          <p15:clr>
            <a:srgbClr val="A4A3A4"/>
          </p15:clr>
        </p15:guide>
        <p15:guide id="2" pos="287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0000"/>
    <a:srgbClr val="0000FF"/>
    <a:srgbClr val="FF5050"/>
    <a:srgbClr val="C0504D"/>
    <a:srgbClr val="162BAA"/>
    <a:srgbClr val="F6910A"/>
    <a:srgbClr val="A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13" autoAdjust="0"/>
    <p:restoredTop sz="85171" autoAdjust="0"/>
  </p:normalViewPr>
  <p:slideViewPr>
    <p:cSldViewPr>
      <p:cViewPr varScale="1">
        <p:scale>
          <a:sx n="58" d="100"/>
          <a:sy n="58" d="100"/>
        </p:scale>
        <p:origin x="1676" y="60"/>
      </p:cViewPr>
      <p:guideLst>
        <p:guide orient="horz" pos="2256"/>
        <p:guide pos="2873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2872C1-B686-4F9C-9B22-5B3AC7C99B63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06D34C-37C6-4C5A-9A8F-DCE0E436F88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54442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955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293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06D34C-37C6-4C5A-9A8F-DCE0E436F88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l="-3000" r="-3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16" y="2348880"/>
            <a:ext cx="9145016" cy="2160240"/>
          </a:xfrm>
          <a:prstGeom prst="rect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文本框 6"/>
          <p:cNvSpPr txBox="1"/>
          <p:nvPr/>
        </p:nvSpPr>
        <p:spPr>
          <a:xfrm>
            <a:off x="749173" y="2934960"/>
            <a:ext cx="7644638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多智能体自组织机制</a:t>
            </a:r>
            <a:endParaRPr lang="en-US" altLang="zh-CN" sz="495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t="6184" r="6353" b="6254"/>
          <a:stretch>
            <a:fillRect/>
          </a:stretch>
        </p:blipFill>
        <p:spPr>
          <a:xfrm>
            <a:off x="8114939" y="1880828"/>
            <a:ext cx="936104" cy="936104"/>
          </a:xfrm>
          <a:prstGeom prst="ellipse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多智能体系统中的自组织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8630" y="974725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多智能体系统自组织定义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51460" y="2305050"/>
            <a:ext cx="4032250" cy="310854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 mechanism or a</a:t>
            </a:r>
            <a:r>
              <a:rPr lang="en-US" altLang="zh-CN" sz="2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process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which enables a system to change its organisation </a:t>
            </a:r>
            <a:r>
              <a:rPr lang="zh-CN" altLang="en-US" sz="2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without explicit</a:t>
            </a:r>
            <a:r>
              <a:rPr lang="en-US" altLang="zh-CN" sz="2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command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during its execution</a:t>
            </a:r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time</a:t>
            </a:r>
            <a:endParaRPr lang="zh-CN" altLang="en-US" sz="2800" b="1" u="sng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855" y="2299970"/>
            <a:ext cx="4569460" cy="33280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多智能体系统中的自组织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8630" y="974725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多智能体系统自组织行为特征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147189" y="1844843"/>
            <a:ext cx="8568952" cy="445389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ts val="378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没有明确外部控制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  <a:p>
            <a:pPr marL="914400" lvl="1" indent="-457200" fontAlgn="auto">
              <a:lnSpc>
                <a:spcPts val="378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系统的适应和改变只基于内部组件的决定，而不遵循任何明确的外部命令</a:t>
            </a:r>
          </a:p>
          <a:p>
            <a:pPr marL="457200" lvl="0" indent="-457200" fontAlgn="auto">
              <a:lnSpc>
                <a:spcPts val="378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分散控制</a:t>
            </a:r>
          </a:p>
          <a:p>
            <a:pPr marL="914400" lvl="1" indent="-457200" fontAlgn="auto">
              <a:lnSpc>
                <a:spcPts val="378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自组织过程通过组件间的局部交互来实现，无需内部或外部的集中控制。此外，对全局信息的访问也受到交互位置的限制。</a:t>
            </a:r>
          </a:p>
          <a:p>
            <a:pPr marL="457200" lvl="0" indent="-457200" fontAlgn="auto">
              <a:lnSpc>
                <a:spcPts val="378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动态性和进化性</a:t>
            </a:r>
          </a:p>
          <a:p>
            <a:pPr marL="914400" lvl="1" indent="-457200" fontAlgn="auto">
              <a:lnSpc>
                <a:spcPts val="378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自组织系统可以随着环境的改变自适应动态进化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多智能体系统中的自组织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8630" y="974725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自组织</a:t>
            </a: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多智能体系统分类：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8395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94640" y="1988820"/>
            <a:ext cx="8273415" cy="332295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按照是否具有明确的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控制中心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，可以将自组织多智能体系统分为：</a:t>
            </a:r>
          </a:p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弱自组织系统</a:t>
            </a:r>
            <a:r>
              <a:rPr lang="en-US" altLang="zh-CN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Weak self-organizing systems </a:t>
            </a:r>
          </a:p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u="sng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强自组织系统</a:t>
            </a:r>
            <a:r>
              <a:rPr lang="en-US" altLang="zh-CN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Strong self-organizing systems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多智能体系统中的自组织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弱自组织系统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87524" y="1854368"/>
            <a:ext cx="8568952" cy="483108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def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：Weak self-organising systems are those systems where, from an internal point of view, re-organisation may be under an internal (central) control or planning.</a:t>
            </a:r>
          </a:p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eg. 白蚁社会中，工蚁在蚁后的控制下构筑巢穴和搬运食物</a:t>
            </a:r>
          </a:p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1217"/>
          <a:stretch>
            <a:fillRect/>
          </a:stretch>
        </p:blipFill>
        <p:spPr>
          <a:xfrm>
            <a:off x="4844415" y="4580890"/>
            <a:ext cx="3763010" cy="1971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多智能体系统中的自组织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强自组织系统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87524" y="1890563"/>
            <a:ext cx="8568952" cy="483108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def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：Strong self-organizing systems are those systems where there is no explicit central control either internal or external.</a:t>
            </a:r>
          </a:p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eg.</a:t>
            </a:r>
          </a:p>
          <a:p>
            <a:pPr marL="914400" lvl="1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细胞学中不同区域的细胞</a:t>
            </a:r>
          </a:p>
          <a:p>
            <a:pPr lvl="1"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在没有明确控制信号的控</a:t>
            </a:r>
          </a:p>
          <a:p>
            <a:pPr lvl="1"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制下，自发性的分裂分化</a:t>
            </a:r>
          </a:p>
          <a:p>
            <a:pPr lvl="1"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形成不同的组织器官</a:t>
            </a:r>
          </a:p>
          <a:p>
            <a:pPr lvl="1"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计算机网络领域，路由器</a:t>
            </a:r>
          </a:p>
          <a:p>
            <a:pPr lvl="1"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中路由表的形成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00" y="2924810"/>
            <a:ext cx="2482850" cy="17170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0112" y="4725035"/>
            <a:ext cx="2695843" cy="17199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课堂练习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强自组织系统</a:t>
            </a:r>
            <a:endParaRPr lang="en-US" altLang="zh-CN" dirty="0" smtClean="0"/>
          </a:p>
          <a:p>
            <a:r>
              <a:rPr lang="zh-CN" altLang="en-US" dirty="0" smtClean="0"/>
              <a:t>弱自组织系统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3528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16" y="2780928"/>
            <a:ext cx="9145016" cy="1512168"/>
          </a:xfrm>
          <a:prstGeom prst="rect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文本框 6"/>
          <p:cNvSpPr txBox="1"/>
          <p:nvPr/>
        </p:nvSpPr>
        <p:spPr>
          <a:xfrm>
            <a:off x="539750" y="3110865"/>
            <a:ext cx="8434705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多智能体系统交互结构自组织</a:t>
            </a:r>
          </a:p>
        </p:txBody>
      </p:sp>
      <p:sp>
        <p:nvSpPr>
          <p:cNvPr id="9" name="任意多边形 8"/>
          <p:cNvSpPr/>
          <p:nvPr/>
        </p:nvSpPr>
        <p:spPr>
          <a:xfrm>
            <a:off x="251520" y="1988840"/>
            <a:ext cx="1271112" cy="1152128"/>
          </a:xfrm>
          <a:custGeom>
            <a:avLst/>
            <a:gdLst>
              <a:gd name="connsiteX0" fmla="*/ 1600200 w 3200400"/>
              <a:gd name="connsiteY0" fmla="*/ 0 h 2838450"/>
              <a:gd name="connsiteX1" fmla="*/ 3200400 w 3200400"/>
              <a:gd name="connsiteY1" fmla="*/ 1600200 h 2838450"/>
              <a:gd name="connsiteX2" fmla="*/ 2618076 w 3200400"/>
              <a:gd name="connsiteY2" fmla="*/ 2834992 h 2838450"/>
              <a:gd name="connsiteX3" fmla="*/ 2613452 w 3200400"/>
              <a:gd name="connsiteY3" fmla="*/ 2838450 h 2838450"/>
              <a:gd name="connsiteX4" fmla="*/ 586949 w 3200400"/>
              <a:gd name="connsiteY4" fmla="*/ 2838450 h 2838450"/>
              <a:gd name="connsiteX5" fmla="*/ 582325 w 3200400"/>
              <a:gd name="connsiteY5" fmla="*/ 2834992 h 2838450"/>
              <a:gd name="connsiteX6" fmla="*/ 0 w 3200400"/>
              <a:gd name="connsiteY6" fmla="*/ 1600200 h 2838450"/>
              <a:gd name="connsiteX7" fmla="*/ 1600200 w 3200400"/>
              <a:gd name="connsiteY7" fmla="*/ 0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00400" h="2838450">
                <a:moveTo>
                  <a:pt x="1600200" y="0"/>
                </a:moveTo>
                <a:cubicBezTo>
                  <a:pt x="2483966" y="0"/>
                  <a:pt x="3200400" y="716434"/>
                  <a:pt x="3200400" y="1600200"/>
                </a:cubicBezTo>
                <a:cubicBezTo>
                  <a:pt x="3200400" y="2097319"/>
                  <a:pt x="2973716" y="2541492"/>
                  <a:pt x="2618076" y="2834992"/>
                </a:cubicBezTo>
                <a:lnTo>
                  <a:pt x="2613452" y="2838450"/>
                </a:lnTo>
                <a:lnTo>
                  <a:pt x="586949" y="2838450"/>
                </a:lnTo>
                <a:lnTo>
                  <a:pt x="582325" y="2834992"/>
                </a:lnTo>
                <a:cubicBezTo>
                  <a:pt x="226685" y="2541492"/>
                  <a:pt x="0" y="2097319"/>
                  <a:pt x="0" y="1600200"/>
                </a:cubicBezTo>
                <a:cubicBezTo>
                  <a:pt x="0" y="716434"/>
                  <a:pt x="716434" y="0"/>
                  <a:pt x="160020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8800" b="1" dirty="0">
                <a:latin typeface="Bell MT" panose="02020503060305020303" pitchFamily="18" charset="0"/>
                <a:ea typeface="华文隶书" panose="02010800040101010101" pitchFamily="2" charset="-122"/>
              </a:rPr>
              <a:t>3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t="6184" r="6353" b="6254"/>
          <a:stretch>
            <a:fillRect/>
          </a:stretch>
        </p:blipFill>
        <p:spPr>
          <a:xfrm>
            <a:off x="7956376" y="2312876"/>
            <a:ext cx="936104" cy="936104"/>
          </a:xfrm>
          <a:prstGeom prst="ellipse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思考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145" y="1720850"/>
            <a:ext cx="5735320" cy="3661410"/>
          </a:xfrm>
          <a:prstGeom prst="rect">
            <a:avLst/>
          </a:prstGeom>
        </p:spPr>
      </p:pic>
      <p:sp>
        <p:nvSpPr>
          <p:cNvPr id="14" name="文本框 3"/>
          <p:cNvSpPr txBox="1"/>
          <p:nvPr/>
        </p:nvSpPr>
        <p:spPr>
          <a:xfrm>
            <a:off x="419735" y="5661025"/>
            <a:ext cx="8305165" cy="9531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思考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-&gt;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智能体之间如何进行交互？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智能体之间的交互结构是否会影响系统效率和功能？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根据交互结构分类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755015" y="1988820"/>
            <a:ext cx="7115175" cy="13836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直接交互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的自组织机制</a:t>
            </a:r>
          </a:p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间接交互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的自组织机制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855" y="3845560"/>
            <a:ext cx="4198620" cy="27603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970" y="3876675"/>
            <a:ext cx="3604895" cy="27292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基于直接交互的自组织机制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87524" y="1844843"/>
            <a:ext cx="8568952" cy="47999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特点：智能体之间的信息交换是通过</a:t>
            </a: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直接交互</a:t>
            </a: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进行的，专注于改变agent组织的结构</a:t>
            </a:r>
          </a:p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主要方法：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</a:t>
            </a:r>
            <a:r>
              <a:rPr lang="zh-CN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度连接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在自己的所有邻居中选择度最大并且与自己不相连的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建立连接，同时在自己的邻居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中选择一个度最小的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取消连接</a:t>
            </a:r>
            <a:endParaRPr 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优点</a:t>
            </a:r>
            <a:r>
              <a:rPr 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：拥有很多连接的个体一般能较快的学习到主流策略，所以与度最大的个体建立连接可以更快的完成学习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16" y="2780928"/>
            <a:ext cx="9145016" cy="1512168"/>
          </a:xfrm>
          <a:prstGeom prst="rect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文本框 6"/>
          <p:cNvSpPr txBox="1"/>
          <p:nvPr/>
        </p:nvSpPr>
        <p:spPr>
          <a:xfrm>
            <a:off x="539750" y="3110865"/>
            <a:ext cx="8434705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自组织机制研究背景</a:t>
            </a:r>
          </a:p>
        </p:txBody>
      </p:sp>
      <p:sp>
        <p:nvSpPr>
          <p:cNvPr id="9" name="任意多边形 8"/>
          <p:cNvSpPr/>
          <p:nvPr/>
        </p:nvSpPr>
        <p:spPr>
          <a:xfrm>
            <a:off x="251520" y="1988840"/>
            <a:ext cx="1271112" cy="1152128"/>
          </a:xfrm>
          <a:custGeom>
            <a:avLst/>
            <a:gdLst>
              <a:gd name="connsiteX0" fmla="*/ 1600200 w 3200400"/>
              <a:gd name="connsiteY0" fmla="*/ 0 h 2838450"/>
              <a:gd name="connsiteX1" fmla="*/ 3200400 w 3200400"/>
              <a:gd name="connsiteY1" fmla="*/ 1600200 h 2838450"/>
              <a:gd name="connsiteX2" fmla="*/ 2618076 w 3200400"/>
              <a:gd name="connsiteY2" fmla="*/ 2834992 h 2838450"/>
              <a:gd name="connsiteX3" fmla="*/ 2613452 w 3200400"/>
              <a:gd name="connsiteY3" fmla="*/ 2838450 h 2838450"/>
              <a:gd name="connsiteX4" fmla="*/ 586949 w 3200400"/>
              <a:gd name="connsiteY4" fmla="*/ 2838450 h 2838450"/>
              <a:gd name="connsiteX5" fmla="*/ 582325 w 3200400"/>
              <a:gd name="connsiteY5" fmla="*/ 2834992 h 2838450"/>
              <a:gd name="connsiteX6" fmla="*/ 0 w 3200400"/>
              <a:gd name="connsiteY6" fmla="*/ 1600200 h 2838450"/>
              <a:gd name="connsiteX7" fmla="*/ 1600200 w 3200400"/>
              <a:gd name="connsiteY7" fmla="*/ 0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00400" h="2838450">
                <a:moveTo>
                  <a:pt x="1600200" y="0"/>
                </a:moveTo>
                <a:cubicBezTo>
                  <a:pt x="2483966" y="0"/>
                  <a:pt x="3200400" y="716434"/>
                  <a:pt x="3200400" y="1600200"/>
                </a:cubicBezTo>
                <a:cubicBezTo>
                  <a:pt x="3200400" y="2097319"/>
                  <a:pt x="2973716" y="2541492"/>
                  <a:pt x="2618076" y="2834992"/>
                </a:cubicBezTo>
                <a:lnTo>
                  <a:pt x="2613452" y="2838450"/>
                </a:lnTo>
                <a:lnTo>
                  <a:pt x="586949" y="2838450"/>
                </a:lnTo>
                <a:lnTo>
                  <a:pt x="582325" y="2834992"/>
                </a:lnTo>
                <a:cubicBezTo>
                  <a:pt x="226685" y="2541492"/>
                  <a:pt x="0" y="2097319"/>
                  <a:pt x="0" y="1600200"/>
                </a:cubicBezTo>
                <a:cubicBezTo>
                  <a:pt x="0" y="716434"/>
                  <a:pt x="716434" y="0"/>
                  <a:pt x="160020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8800" b="1" dirty="0">
                <a:latin typeface="Bell MT" panose="02020503060305020303" pitchFamily="18" charset="0"/>
                <a:ea typeface="华文隶书" panose="02010800040101010101" pitchFamily="2" charset="-122"/>
              </a:rPr>
              <a:t>1</a:t>
            </a:r>
            <a:endParaRPr lang="zh-CN" altLang="en-US" sz="8800" b="1" dirty="0">
              <a:latin typeface="Bell MT" panose="02020503060305020303" pitchFamily="18" charset="0"/>
              <a:ea typeface="华文隶书" panose="0201080004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t="6184" r="6353" b="6254"/>
          <a:stretch>
            <a:fillRect/>
          </a:stretch>
        </p:blipFill>
        <p:spPr>
          <a:xfrm>
            <a:off x="7956376" y="2312876"/>
            <a:ext cx="936104" cy="936104"/>
          </a:xfrm>
          <a:prstGeom prst="ellipse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基于直接交互的自组织机制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87524" y="1917233"/>
            <a:ext cx="8568952" cy="350774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主要方法：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</a:t>
            </a:r>
            <a:r>
              <a:rPr lang="zh-CN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表现</a:t>
            </a:r>
            <a:r>
              <a:rPr 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连接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——agent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在自己的所有邻居中选择收益最高并且与自己不相连的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建立连接，同时在自己的邻居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中选择一个收益最低的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取消连接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优点</a:t>
            </a:r>
            <a:r>
              <a:rPr 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：通常使用好策略的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收益会更高，与收益高的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建立连接可以更好的学习到这种策略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基于直接交互的自组织机制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323084" y="1693713"/>
            <a:ext cx="8568952" cy="516953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主要方法：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随机全局连接</a:t>
            </a:r>
            <a:r>
              <a:rPr 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——agent在所有agent中随机选择一个与自己不相连的agent建立连接，同时在与自己相连的agent中随机选择一个agent取消连接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基于全局建议连接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——agent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更加认可和自己做出相同选择的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，因此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选择一个当前时刻与自己做出相同策略并且与自己不相连的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建立连接，同时在自己邻居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中选择一个当前时刻与自己策略不同的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取消连接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基于直接交互的自组织机制：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323084" y="1844843"/>
            <a:ext cx="8568952" cy="396938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优点：</a:t>
            </a: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简单、高效</a:t>
            </a:r>
          </a:p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缺点：</a:t>
            </a: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智能体数量过大时收敛速度慢、不适用于大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</a:t>
            </a: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规模系统</a:t>
            </a:r>
          </a:p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eg. 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基于自组织机制的无人机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通信网络构建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00" y="3860800"/>
            <a:ext cx="3604260" cy="2748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基于间接交互的自组织机制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51329" y="2060743"/>
            <a:ext cx="8568952" cy="13836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特点：智能体之间的信息交换不是直接进行的，而是通过某种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中介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进行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685" y="3543300"/>
            <a:ext cx="4476750" cy="3186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基于间接交互的自组织机制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87524" y="1773088"/>
            <a:ext cx="8568952" cy="332295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主要方法：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</a:t>
            </a: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中心节点</a:t>
            </a: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的自组织机制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之间的信息交换都是通过中心节点参与来实现的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优点：公平、安全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缺点：效率低、具有单点故障的问题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7303" t="14125" r="9833"/>
          <a:stretch>
            <a:fillRect/>
          </a:stretch>
        </p:blipFill>
        <p:spPr>
          <a:xfrm>
            <a:off x="2915285" y="5036185"/>
            <a:ext cx="2890520" cy="18218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基于间接交互的自组织机制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51329" y="2060743"/>
            <a:ext cx="8568952" cy="203009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主要方法：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基于中介节点的自组织机制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通过中介来建立连接，主要分为执行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和中介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135505" y="4038600"/>
            <a:ext cx="4800600" cy="2819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基于中介节点的自组织机制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51329" y="2060743"/>
            <a:ext cx="8568952" cy="332295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执行</a:t>
            </a: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负责执行任务、记录资源利用率、取消不必要的连接。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中介</a:t>
            </a: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接收执行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发来的调整连接请求，为执行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推荐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合适的连接候选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11955" y="4038600"/>
            <a:ext cx="4800600" cy="2819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基于中介节点的自组织机制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51329" y="1917233"/>
            <a:ext cx="8568952" cy="203009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状态切换机制：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当前任务很少的执行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可以切换为中介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，为当前任务繁忙的超载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承担起调整连接的工作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11955" y="4076700"/>
            <a:ext cx="4800600" cy="2819400"/>
          </a:xfrm>
          <a:prstGeom prst="rect">
            <a:avLst/>
          </a:prstGeom>
        </p:spPr>
      </p:pic>
      <p:sp>
        <p:nvSpPr>
          <p:cNvPr id="4" name="上下箭头 3"/>
          <p:cNvSpPr/>
          <p:nvPr/>
        </p:nvSpPr>
        <p:spPr>
          <a:xfrm>
            <a:off x="6372225" y="5013325"/>
            <a:ext cx="504190" cy="864235"/>
          </a:xfrm>
          <a:prstGeom prst="upDownArrow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多智能体系统交互结构自组织机制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基于中介节点的自组织机制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51329" y="1917233"/>
            <a:ext cx="8568952" cy="424624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优点：</a:t>
            </a:r>
          </a:p>
          <a:p>
            <a:pPr marL="1371600" lvl="2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通过分工，提升系统效率</a:t>
            </a:r>
          </a:p>
          <a:p>
            <a:pPr marL="1371600" lvl="2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状态切换机制，使系统负载均衡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缺点：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通过中介进行连接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切换，有一定的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系统开销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11955" y="4076700"/>
            <a:ext cx="4800600" cy="2819400"/>
          </a:xfrm>
          <a:prstGeom prst="rect">
            <a:avLst/>
          </a:prstGeom>
        </p:spPr>
      </p:pic>
      <p:sp>
        <p:nvSpPr>
          <p:cNvPr id="4" name="上下箭头 3"/>
          <p:cNvSpPr/>
          <p:nvPr/>
        </p:nvSpPr>
        <p:spPr>
          <a:xfrm>
            <a:off x="6372225" y="5013325"/>
            <a:ext cx="504190" cy="864235"/>
          </a:xfrm>
          <a:prstGeom prst="upDownArrow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16" y="2780928"/>
            <a:ext cx="9145016" cy="1512168"/>
          </a:xfrm>
          <a:prstGeom prst="rect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文本框 6"/>
          <p:cNvSpPr txBox="1"/>
          <p:nvPr/>
        </p:nvSpPr>
        <p:spPr>
          <a:xfrm>
            <a:off x="539750" y="3110865"/>
            <a:ext cx="8434705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多智能体系统能力资源自组织</a:t>
            </a:r>
          </a:p>
        </p:txBody>
      </p:sp>
      <p:sp>
        <p:nvSpPr>
          <p:cNvPr id="9" name="任意多边形 8"/>
          <p:cNvSpPr/>
          <p:nvPr/>
        </p:nvSpPr>
        <p:spPr>
          <a:xfrm>
            <a:off x="251520" y="1988840"/>
            <a:ext cx="1271112" cy="1152128"/>
          </a:xfrm>
          <a:custGeom>
            <a:avLst/>
            <a:gdLst>
              <a:gd name="connsiteX0" fmla="*/ 1600200 w 3200400"/>
              <a:gd name="connsiteY0" fmla="*/ 0 h 2838450"/>
              <a:gd name="connsiteX1" fmla="*/ 3200400 w 3200400"/>
              <a:gd name="connsiteY1" fmla="*/ 1600200 h 2838450"/>
              <a:gd name="connsiteX2" fmla="*/ 2618076 w 3200400"/>
              <a:gd name="connsiteY2" fmla="*/ 2834992 h 2838450"/>
              <a:gd name="connsiteX3" fmla="*/ 2613452 w 3200400"/>
              <a:gd name="connsiteY3" fmla="*/ 2838450 h 2838450"/>
              <a:gd name="connsiteX4" fmla="*/ 586949 w 3200400"/>
              <a:gd name="connsiteY4" fmla="*/ 2838450 h 2838450"/>
              <a:gd name="connsiteX5" fmla="*/ 582325 w 3200400"/>
              <a:gd name="connsiteY5" fmla="*/ 2834992 h 2838450"/>
              <a:gd name="connsiteX6" fmla="*/ 0 w 3200400"/>
              <a:gd name="connsiteY6" fmla="*/ 1600200 h 2838450"/>
              <a:gd name="connsiteX7" fmla="*/ 1600200 w 3200400"/>
              <a:gd name="connsiteY7" fmla="*/ 0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00400" h="2838450">
                <a:moveTo>
                  <a:pt x="1600200" y="0"/>
                </a:moveTo>
                <a:cubicBezTo>
                  <a:pt x="2483966" y="0"/>
                  <a:pt x="3200400" y="716434"/>
                  <a:pt x="3200400" y="1600200"/>
                </a:cubicBezTo>
                <a:cubicBezTo>
                  <a:pt x="3200400" y="2097319"/>
                  <a:pt x="2973716" y="2541492"/>
                  <a:pt x="2618076" y="2834992"/>
                </a:cubicBezTo>
                <a:lnTo>
                  <a:pt x="2613452" y="2838450"/>
                </a:lnTo>
                <a:lnTo>
                  <a:pt x="586949" y="2838450"/>
                </a:lnTo>
                <a:lnTo>
                  <a:pt x="582325" y="2834992"/>
                </a:lnTo>
                <a:cubicBezTo>
                  <a:pt x="226685" y="2541492"/>
                  <a:pt x="0" y="2097319"/>
                  <a:pt x="0" y="1600200"/>
                </a:cubicBezTo>
                <a:cubicBezTo>
                  <a:pt x="0" y="716434"/>
                  <a:pt x="716434" y="0"/>
                  <a:pt x="160020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8800" b="1" dirty="0">
                <a:latin typeface="Bell MT" panose="02020503060305020303" pitchFamily="18" charset="0"/>
                <a:ea typeface="华文隶书" panose="02010800040101010101" pitchFamily="2" charset="-122"/>
              </a:rPr>
              <a:t>4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t="6184" r="6353" b="6254"/>
          <a:stretch>
            <a:fillRect/>
          </a:stretch>
        </p:blipFill>
        <p:spPr>
          <a:xfrm>
            <a:off x="7956376" y="2312876"/>
            <a:ext cx="936104" cy="936104"/>
          </a:xfrm>
          <a:prstGeom prst="ellipse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自组织机制研究背景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630" y="974725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思考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自然界中存在哪些自组织现象？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3"/>
          <p:cNvSpPr txBox="1"/>
          <p:nvPr/>
        </p:nvSpPr>
        <p:spPr>
          <a:xfrm>
            <a:off x="1691640" y="5733415"/>
            <a:ext cx="5399405" cy="9531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鱼群中没有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领头鱼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，却能保持固定队形，形成自发性聚集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490345" y="1772920"/>
            <a:ext cx="5883275" cy="3889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多智能体系统能力资源自组织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思考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740" y="2035175"/>
            <a:ext cx="6003290" cy="2787650"/>
          </a:xfrm>
          <a:prstGeom prst="rect">
            <a:avLst/>
          </a:prstGeom>
        </p:spPr>
      </p:pic>
      <p:sp>
        <p:nvSpPr>
          <p:cNvPr id="14" name="文本框 3"/>
          <p:cNvSpPr txBox="1"/>
          <p:nvPr/>
        </p:nvSpPr>
        <p:spPr>
          <a:xfrm>
            <a:off x="683260" y="5229225"/>
            <a:ext cx="7498080" cy="9531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思考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-&gt;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多智能体系统中有哪些资源？</a:t>
            </a:r>
            <a:endParaRPr lang="zh-CN" altLang="en-US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如何将资源分配给智能体以提高系统效率？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多智能体系统能力资源自组织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基于强化的资源自组织机制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文本框 3"/>
          <p:cNvSpPr txBox="1"/>
          <p:nvPr/>
        </p:nvSpPr>
        <p:spPr>
          <a:xfrm>
            <a:off x="287524" y="1917233"/>
            <a:ext cx="8568952" cy="415417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主要思想：</a:t>
            </a:r>
          </a:p>
          <a:p>
            <a:pPr marL="457200" lvl="4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初始时分配一定量资源，然后根据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表现（负载率、收益、任务完成量等）调整资源</a:t>
            </a: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例如：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初始时刻为所有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等量分配资源，一段时间后根据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的负载率调整资源分配，负载率高的分配更多资源，负载率低的收回资源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多智能体系统能力资源自组织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基于贪心的资源自组织机制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文本框 3"/>
          <p:cNvSpPr txBox="1"/>
          <p:nvPr/>
        </p:nvSpPr>
        <p:spPr>
          <a:xfrm>
            <a:off x="287524" y="1917233"/>
            <a:ext cx="8568952" cy="461581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主要思想：</a:t>
            </a:r>
          </a:p>
          <a:p>
            <a:pPr marL="457200" lvl="4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优先满足当前时刻表现最好的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的资源请求</a:t>
            </a: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优点：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简单、表现好</a:t>
            </a: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缺点：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不够灵活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679B1FC-FCDB-4E3E-AAAD-44B7DFCB4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4031146"/>
            <a:ext cx="3766014" cy="23961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多智能体系统能力资源自组织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基于市场的资源自组织机制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文本框 3"/>
          <p:cNvSpPr txBox="1"/>
          <p:nvPr/>
        </p:nvSpPr>
        <p:spPr>
          <a:xfrm>
            <a:off x="287524" y="1917233"/>
            <a:ext cx="8568952" cy="396938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思想：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根据系统资源利用情况，动态调整资源价格，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通过支付一定的价格来使用资源</a:t>
            </a: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实例：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云计算、股票价格波动等</a:t>
            </a: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优点：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灵活、鲁棒性好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280" y="4725035"/>
            <a:ext cx="2514600" cy="1762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多智能体系统能力资源自组织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基于拍卖的资源自组织机制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文本框 3"/>
          <p:cNvSpPr txBox="1"/>
          <p:nvPr/>
        </p:nvSpPr>
        <p:spPr>
          <a:xfrm>
            <a:off x="287524" y="1890563"/>
            <a:ext cx="8568952" cy="396938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主要思想：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475501" y="2780491"/>
            <a:ext cx="1909182" cy="5219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招标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74866" y="3933016"/>
            <a:ext cx="1909182" cy="5219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投标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474231" y="5084906"/>
            <a:ext cx="1909182" cy="5219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中标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下箭头 11"/>
          <p:cNvSpPr/>
          <p:nvPr/>
        </p:nvSpPr>
        <p:spPr>
          <a:xfrm>
            <a:off x="2194560" y="3302635"/>
            <a:ext cx="467995" cy="675640"/>
          </a:xfrm>
          <a:prstGeom prst="downArrow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下箭头 14"/>
          <p:cNvSpPr/>
          <p:nvPr/>
        </p:nvSpPr>
        <p:spPr>
          <a:xfrm>
            <a:off x="2194560" y="4454525"/>
            <a:ext cx="467995" cy="675640"/>
          </a:xfrm>
          <a:prstGeom prst="downArrow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4812665" y="3500755"/>
            <a:ext cx="3580765" cy="1383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可靠性高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灵活性强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3" grpId="0" bldLvl="0" animBg="1"/>
      <p:bldP spid="7" grpId="0" bldLvl="0" animBg="1"/>
      <p:bldP spid="11" grpId="0" bldLvl="0" animBg="1"/>
      <p:bldP spid="12" grpId="0" bldLvl="0" animBg="1"/>
      <p:bldP spid="15" grpId="0" bldLvl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多智能体系统能力资源自组织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其它资源自组织机制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文本框 3"/>
          <p:cNvSpPr txBox="1"/>
          <p:nvPr/>
        </p:nvSpPr>
        <p:spPr>
          <a:xfrm>
            <a:off x="287524" y="1890563"/>
            <a:ext cx="8568952" cy="396938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基于博弈论的资源自组织机制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基于学习的资源自组织机制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基于谈判的资源自组织机制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基于公平分配的资源自组织机制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.......</a:t>
            </a: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16" y="2780928"/>
            <a:ext cx="9145016" cy="1512168"/>
          </a:xfrm>
          <a:prstGeom prst="rect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文本框 6"/>
          <p:cNvSpPr txBox="1"/>
          <p:nvPr/>
        </p:nvSpPr>
        <p:spPr>
          <a:xfrm>
            <a:off x="539750" y="3110865"/>
            <a:ext cx="8434705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结合自组织的多智能体协作</a:t>
            </a:r>
          </a:p>
        </p:txBody>
      </p:sp>
      <p:sp>
        <p:nvSpPr>
          <p:cNvPr id="9" name="任意多边形 8"/>
          <p:cNvSpPr/>
          <p:nvPr/>
        </p:nvSpPr>
        <p:spPr>
          <a:xfrm>
            <a:off x="251520" y="1988840"/>
            <a:ext cx="1271112" cy="1152128"/>
          </a:xfrm>
          <a:custGeom>
            <a:avLst/>
            <a:gdLst>
              <a:gd name="connsiteX0" fmla="*/ 1600200 w 3200400"/>
              <a:gd name="connsiteY0" fmla="*/ 0 h 2838450"/>
              <a:gd name="connsiteX1" fmla="*/ 3200400 w 3200400"/>
              <a:gd name="connsiteY1" fmla="*/ 1600200 h 2838450"/>
              <a:gd name="connsiteX2" fmla="*/ 2618076 w 3200400"/>
              <a:gd name="connsiteY2" fmla="*/ 2834992 h 2838450"/>
              <a:gd name="connsiteX3" fmla="*/ 2613452 w 3200400"/>
              <a:gd name="connsiteY3" fmla="*/ 2838450 h 2838450"/>
              <a:gd name="connsiteX4" fmla="*/ 586949 w 3200400"/>
              <a:gd name="connsiteY4" fmla="*/ 2838450 h 2838450"/>
              <a:gd name="connsiteX5" fmla="*/ 582325 w 3200400"/>
              <a:gd name="connsiteY5" fmla="*/ 2834992 h 2838450"/>
              <a:gd name="connsiteX6" fmla="*/ 0 w 3200400"/>
              <a:gd name="connsiteY6" fmla="*/ 1600200 h 2838450"/>
              <a:gd name="connsiteX7" fmla="*/ 1600200 w 3200400"/>
              <a:gd name="connsiteY7" fmla="*/ 0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00400" h="2838450">
                <a:moveTo>
                  <a:pt x="1600200" y="0"/>
                </a:moveTo>
                <a:cubicBezTo>
                  <a:pt x="2483966" y="0"/>
                  <a:pt x="3200400" y="716434"/>
                  <a:pt x="3200400" y="1600200"/>
                </a:cubicBezTo>
                <a:cubicBezTo>
                  <a:pt x="3200400" y="2097319"/>
                  <a:pt x="2973716" y="2541492"/>
                  <a:pt x="2618076" y="2834992"/>
                </a:cubicBezTo>
                <a:lnTo>
                  <a:pt x="2613452" y="2838450"/>
                </a:lnTo>
                <a:lnTo>
                  <a:pt x="586949" y="2838450"/>
                </a:lnTo>
                <a:lnTo>
                  <a:pt x="582325" y="2834992"/>
                </a:lnTo>
                <a:cubicBezTo>
                  <a:pt x="226685" y="2541492"/>
                  <a:pt x="0" y="2097319"/>
                  <a:pt x="0" y="1600200"/>
                </a:cubicBezTo>
                <a:cubicBezTo>
                  <a:pt x="0" y="716434"/>
                  <a:pt x="716434" y="0"/>
                  <a:pt x="160020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8800" b="1" dirty="0">
                <a:latin typeface="Bell MT" panose="02020503060305020303" pitchFamily="18" charset="0"/>
                <a:ea typeface="华文隶书" panose="02010800040101010101" pitchFamily="2" charset="-122"/>
              </a:rPr>
              <a:t>5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t="6184" r="6353" b="6254"/>
          <a:stretch>
            <a:fillRect/>
          </a:stretch>
        </p:blipFill>
        <p:spPr>
          <a:xfrm>
            <a:off x="7956376" y="2312876"/>
            <a:ext cx="936104" cy="936104"/>
          </a:xfrm>
          <a:prstGeom prst="ellipse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结合自组织的多智能体协作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思考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文本框 3"/>
          <p:cNvSpPr txBox="1"/>
          <p:nvPr/>
        </p:nvSpPr>
        <p:spPr>
          <a:xfrm>
            <a:off x="419735" y="5589270"/>
            <a:ext cx="8305165" cy="9531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思考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-&gt;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采用自组织机制能为多智能体协作带来什么优势？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" t="556" r="7474" b="-556"/>
          <a:stretch>
            <a:fillRect/>
          </a:stretch>
        </p:blipFill>
        <p:spPr bwMode="auto">
          <a:xfrm>
            <a:off x="4715510" y="2364105"/>
            <a:ext cx="3976499" cy="274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rcRect b="4142"/>
          <a:stretch>
            <a:fillRect/>
          </a:stretch>
        </p:blipFill>
        <p:spPr>
          <a:xfrm>
            <a:off x="755650" y="2364105"/>
            <a:ext cx="3738880" cy="27044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结合自组织的多智能体协作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文本框 3"/>
          <p:cNvSpPr txBox="1"/>
          <p:nvPr/>
        </p:nvSpPr>
        <p:spPr>
          <a:xfrm>
            <a:off x="287655" y="1890395"/>
            <a:ext cx="4712335" cy="267652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众包自组织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网格计算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无人机自组织网络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......</a:t>
            </a:r>
          </a:p>
        </p:txBody>
      </p: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协作场景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6100" y="3933190"/>
            <a:ext cx="4292600" cy="28308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结合自组织的多智能体协作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文本框 3"/>
          <p:cNvSpPr txBox="1"/>
          <p:nvPr/>
        </p:nvSpPr>
        <p:spPr>
          <a:xfrm>
            <a:off x="287655" y="1890395"/>
            <a:ext cx="8548370" cy="483108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定义：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无组织关系的非特定大众在主观意愿上互不相干，但却在相互默契的某种规则下解决众包任务，由此形成的具有类似组织效果的有序结构</a:t>
            </a: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特点：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非强制性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无层级型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类组织性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进化性</a:t>
            </a:r>
          </a:p>
        </p:txBody>
      </p: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众包自组织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145" y="4149090"/>
            <a:ext cx="3749675" cy="2549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自组织机制</a:t>
            </a:r>
            <a:r>
              <a:rPr lang="zh-CN" altLang="en-US" sz="3200" b="1" dirty="0">
                <a:solidFill>
                  <a:schemeClr val="bg1"/>
                </a:solidFill>
              </a:rPr>
              <a:t>研究背景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630" y="974725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自然界中存在的自组织现象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文本框 3"/>
          <p:cNvSpPr txBox="1"/>
          <p:nvPr/>
        </p:nvSpPr>
        <p:spPr>
          <a:xfrm>
            <a:off x="1475105" y="5805170"/>
            <a:ext cx="5798820" cy="9531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单个蚂蚁没有智能，通过合作却能完成复杂的筑巢、搬运食物行为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645" y="1772920"/>
            <a:ext cx="5941695" cy="39249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结合自组织的多智能体协作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网格计算</a:t>
            </a:r>
          </a:p>
        </p:txBody>
      </p:sp>
      <p:sp>
        <p:nvSpPr>
          <p:cNvPr id="3" name="文本框 3"/>
          <p:cNvSpPr txBox="1"/>
          <p:nvPr/>
        </p:nvSpPr>
        <p:spPr>
          <a:xfrm>
            <a:off x="251460" y="1890395"/>
            <a:ext cx="8548370" cy="470789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网格：一个集成的资源与计算环境，由多个位置不同的计算机资源组成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网格计算：基于网格的问题求解</a:t>
            </a:r>
            <a:endParaRPr lang="zh-CN" altLang="en-US" sz="2800" b="1" dirty="0">
              <a:solidFill>
                <a:srgbClr val="FFFF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特点：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分布式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资源整合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均衡负载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055" y="4220845"/>
            <a:ext cx="4694555" cy="23380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结合自组织的多智能体协作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无人机自组织网络</a:t>
            </a:r>
          </a:p>
        </p:txBody>
      </p:sp>
      <p:sp>
        <p:nvSpPr>
          <p:cNvPr id="3" name="文本框 3"/>
          <p:cNvSpPr txBox="1"/>
          <p:nvPr/>
        </p:nvSpPr>
        <p:spPr>
          <a:xfrm>
            <a:off x="287655" y="1890395"/>
            <a:ext cx="8548370" cy="472313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定义：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无人机群建立的动态网络，处于该网络中的无人机可以实现信息传递共享，以协作完成复杂任务</a:t>
            </a: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特点：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拓扑变化频繁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节点密度不均匀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可用能量有限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基于电池</a:t>
            </a:r>
          </a:p>
          <a:p>
            <a:pPr lvl="1" indent="0" fontAlgn="auto">
              <a:lnSpc>
                <a:spcPts val="348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容量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任务场景和移动模型特殊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800" y="4293235"/>
            <a:ext cx="3724275" cy="22459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结合自组织的多智能体协作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无人机自组织网络</a:t>
            </a:r>
          </a:p>
        </p:txBody>
      </p:sp>
      <p:sp>
        <p:nvSpPr>
          <p:cNvPr id="3" name="文本框 3"/>
          <p:cNvSpPr txBox="1"/>
          <p:nvPr/>
        </p:nvSpPr>
        <p:spPr>
          <a:xfrm>
            <a:off x="287655" y="1890395"/>
            <a:ext cx="8548370" cy="475424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应用场景</a:t>
            </a:r>
            <a:endParaRPr lang="zh-CN" altLang="en-US" sz="2400" b="1" dirty="0">
              <a:solidFill>
                <a:srgbClr val="FFFF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2853690"/>
            <a:ext cx="3587750" cy="2388870"/>
          </a:xfrm>
          <a:prstGeom prst="rect">
            <a:avLst/>
          </a:prstGeom>
        </p:spPr>
      </p:pic>
      <p:sp>
        <p:nvSpPr>
          <p:cNvPr id="14" name="文本框 3"/>
          <p:cNvSpPr txBox="1"/>
          <p:nvPr/>
        </p:nvSpPr>
        <p:spPr>
          <a:xfrm>
            <a:off x="1547495" y="5516880"/>
            <a:ext cx="2103120" cy="52197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无人机搜救</a:t>
            </a:r>
          </a:p>
        </p:txBody>
      </p:sp>
      <p:sp>
        <p:nvSpPr>
          <p:cNvPr id="7" name="文本框 3"/>
          <p:cNvSpPr txBox="1"/>
          <p:nvPr/>
        </p:nvSpPr>
        <p:spPr>
          <a:xfrm>
            <a:off x="5598795" y="5516880"/>
            <a:ext cx="2103120" cy="52197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无人机侦查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290" y="2853690"/>
            <a:ext cx="3480435" cy="24237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14" grpId="0" bldLvl="0" animBg="1"/>
      <p:bldP spid="7" grpId="0" bldLvl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16" y="2780928"/>
            <a:ext cx="9145016" cy="1512168"/>
          </a:xfrm>
          <a:prstGeom prst="rect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文本框 6"/>
          <p:cNvSpPr txBox="1"/>
          <p:nvPr/>
        </p:nvSpPr>
        <p:spPr>
          <a:xfrm>
            <a:off x="539750" y="3110865"/>
            <a:ext cx="8434705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任务分配与负载均衡</a:t>
            </a:r>
          </a:p>
        </p:txBody>
      </p:sp>
      <p:sp>
        <p:nvSpPr>
          <p:cNvPr id="9" name="任意多边形 8"/>
          <p:cNvSpPr/>
          <p:nvPr/>
        </p:nvSpPr>
        <p:spPr>
          <a:xfrm>
            <a:off x="251520" y="1988840"/>
            <a:ext cx="1271112" cy="1152128"/>
          </a:xfrm>
          <a:custGeom>
            <a:avLst/>
            <a:gdLst>
              <a:gd name="connsiteX0" fmla="*/ 1600200 w 3200400"/>
              <a:gd name="connsiteY0" fmla="*/ 0 h 2838450"/>
              <a:gd name="connsiteX1" fmla="*/ 3200400 w 3200400"/>
              <a:gd name="connsiteY1" fmla="*/ 1600200 h 2838450"/>
              <a:gd name="connsiteX2" fmla="*/ 2618076 w 3200400"/>
              <a:gd name="connsiteY2" fmla="*/ 2834992 h 2838450"/>
              <a:gd name="connsiteX3" fmla="*/ 2613452 w 3200400"/>
              <a:gd name="connsiteY3" fmla="*/ 2838450 h 2838450"/>
              <a:gd name="connsiteX4" fmla="*/ 586949 w 3200400"/>
              <a:gd name="connsiteY4" fmla="*/ 2838450 h 2838450"/>
              <a:gd name="connsiteX5" fmla="*/ 582325 w 3200400"/>
              <a:gd name="connsiteY5" fmla="*/ 2834992 h 2838450"/>
              <a:gd name="connsiteX6" fmla="*/ 0 w 3200400"/>
              <a:gd name="connsiteY6" fmla="*/ 1600200 h 2838450"/>
              <a:gd name="connsiteX7" fmla="*/ 1600200 w 3200400"/>
              <a:gd name="connsiteY7" fmla="*/ 0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00400" h="2838450">
                <a:moveTo>
                  <a:pt x="1600200" y="0"/>
                </a:moveTo>
                <a:cubicBezTo>
                  <a:pt x="2483966" y="0"/>
                  <a:pt x="3200400" y="716434"/>
                  <a:pt x="3200400" y="1600200"/>
                </a:cubicBezTo>
                <a:cubicBezTo>
                  <a:pt x="3200400" y="2097319"/>
                  <a:pt x="2973716" y="2541492"/>
                  <a:pt x="2618076" y="2834992"/>
                </a:cubicBezTo>
                <a:lnTo>
                  <a:pt x="2613452" y="2838450"/>
                </a:lnTo>
                <a:lnTo>
                  <a:pt x="586949" y="2838450"/>
                </a:lnTo>
                <a:lnTo>
                  <a:pt x="582325" y="2834992"/>
                </a:lnTo>
                <a:cubicBezTo>
                  <a:pt x="226685" y="2541492"/>
                  <a:pt x="0" y="2097319"/>
                  <a:pt x="0" y="1600200"/>
                </a:cubicBezTo>
                <a:cubicBezTo>
                  <a:pt x="0" y="716434"/>
                  <a:pt x="716434" y="0"/>
                  <a:pt x="160020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8800" b="1" dirty="0">
                <a:latin typeface="Bell MT" panose="02020503060305020303" pitchFamily="18" charset="0"/>
                <a:ea typeface="华文隶书" panose="02010800040101010101" pitchFamily="2" charset="-122"/>
              </a:rPr>
              <a:t>6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t="6184" r="6353" b="6254"/>
          <a:stretch>
            <a:fillRect/>
          </a:stretch>
        </p:blipFill>
        <p:spPr>
          <a:xfrm>
            <a:off x="7956376" y="2312876"/>
            <a:ext cx="936104" cy="936104"/>
          </a:xfrm>
          <a:prstGeom prst="ellipse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任务分配与负载均衡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思考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文本框 3"/>
          <p:cNvSpPr txBox="1"/>
          <p:nvPr/>
        </p:nvSpPr>
        <p:spPr>
          <a:xfrm>
            <a:off x="419735" y="5589270"/>
            <a:ext cx="8305165" cy="9531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思考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-&gt;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多智能体系统中不同的智能体承担什么样的角色？他们是如何彼此分配任务的？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20" y="2420732"/>
            <a:ext cx="3600400" cy="2741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A455C78-306E-4040-83A4-7AE5A276C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007" y="2420725"/>
            <a:ext cx="3816673" cy="27410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任务分配与负载均衡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任务分配</a:t>
            </a:r>
          </a:p>
        </p:txBody>
      </p:sp>
      <p:sp>
        <p:nvSpPr>
          <p:cNvPr id="3" name="文本框 3"/>
          <p:cNvSpPr txBox="1"/>
          <p:nvPr/>
        </p:nvSpPr>
        <p:spPr>
          <a:xfrm>
            <a:off x="287655" y="1890395"/>
            <a:ext cx="8548370" cy="445949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问题描述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系统中任务分配是指：当一个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无法独立完成任务时，如何将合适的任务分配给合适的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以实现整体执行效果最优。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分类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集中式任务分配</a:t>
            </a:r>
          </a:p>
          <a:p>
            <a:pPr marL="914400" lvl="1" indent="-457200" fontAlgn="auto">
              <a:lnSpc>
                <a:spcPts val="348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分布式任务分配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855" y="3789045"/>
            <a:ext cx="4136390" cy="2978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任务分配与负载均衡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集中式任务分配</a:t>
            </a:r>
          </a:p>
        </p:txBody>
      </p:sp>
      <p:sp>
        <p:nvSpPr>
          <p:cNvPr id="3" name="文本框 3"/>
          <p:cNvSpPr txBox="1"/>
          <p:nvPr/>
        </p:nvSpPr>
        <p:spPr>
          <a:xfrm>
            <a:off x="323215" y="1744345"/>
            <a:ext cx="8707120" cy="498475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典型方法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整数规划方法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搜索算法</a:t>
            </a:r>
          </a:p>
          <a:p>
            <a:pPr lvl="2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例如：启发式、基于满意决策等</a:t>
            </a:r>
          </a:p>
          <a:p>
            <a:pPr marL="914400" lvl="1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智能优化算法</a:t>
            </a:r>
          </a:p>
          <a:p>
            <a:pPr lvl="2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例如：群智能算法、遗传算法等</a:t>
            </a: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特点：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实现简单、具备产生全局最优解的潜力、适用于小规模系统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任务分配与负载均衡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分布式任务分配</a:t>
            </a:r>
          </a:p>
        </p:txBody>
      </p:sp>
      <p:sp>
        <p:nvSpPr>
          <p:cNvPr id="3" name="文本框 3"/>
          <p:cNvSpPr txBox="1"/>
          <p:nvPr/>
        </p:nvSpPr>
        <p:spPr>
          <a:xfrm>
            <a:off x="323215" y="1772920"/>
            <a:ext cx="8548370" cy="504634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典型方法</a:t>
            </a:r>
          </a:p>
          <a:p>
            <a:pPr marL="800100" lvl="1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基于行为激励的方法</a:t>
            </a:r>
          </a:p>
          <a:p>
            <a:pPr marL="800100" lvl="1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基于市场机制的方法</a:t>
            </a:r>
          </a:p>
          <a:p>
            <a:pPr lvl="2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例如合同网协议、拍卖算法等</a:t>
            </a:r>
          </a:p>
          <a:p>
            <a:pPr marL="800100" lvl="1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基于空闲链的方法</a:t>
            </a:r>
          </a:p>
          <a:p>
            <a:pPr marL="800100" lvl="1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基于群智能的方法</a:t>
            </a: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</a:t>
            </a:r>
          </a:p>
          <a:p>
            <a:pPr lvl="1" indent="0" fontAlgn="auto">
              <a:lnSpc>
                <a:spcPts val="348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可并行计算、可以快速计算方案、应对动态环境效果好、可适用于大规模系统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任务分配与负载均衡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负载均衡</a:t>
            </a:r>
          </a:p>
        </p:txBody>
      </p:sp>
      <p:sp>
        <p:nvSpPr>
          <p:cNvPr id="3" name="文本框 3"/>
          <p:cNvSpPr txBox="1"/>
          <p:nvPr/>
        </p:nvSpPr>
        <p:spPr>
          <a:xfrm>
            <a:off x="287655" y="1890395"/>
            <a:ext cx="8548370" cy="455118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问题描述</a:t>
            </a:r>
          </a:p>
          <a:p>
            <a:pPr lvl="1"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系统中的负载均衡问题是指：到达系统的任务会分配给不同的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，当一个任务被分配到某个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上如果该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正在执行另一任务，此时就需要将到达任务放入任务等待队列中直到该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空闲。随着任务的不断到达，可能会出现一些拥有资源多的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上的任务等待队列很长，而另一些资源少的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Agent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的任务等待队列始终为空，此时系统就处于不均衡状态。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任务分配与负载均衡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负载均衡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策略分类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3"/>
          <p:cNvSpPr txBox="1"/>
          <p:nvPr/>
        </p:nvSpPr>
        <p:spPr>
          <a:xfrm>
            <a:off x="287655" y="1890395"/>
            <a:ext cx="8548370" cy="454028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静态负载均衡</a:t>
            </a:r>
            <a:endParaRPr lang="en-US" altLang="zh-CN" sz="2800" b="1" dirty="0">
              <a:solidFill>
                <a:srgbClr val="FFFF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根据系统当前状态来调整各节点的负载，从而达到当前状态下系统的负载均衡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特点：</a:t>
            </a:r>
            <a:endParaRPr lang="en-US" altLang="zh-CN" sz="2800" b="1" dirty="0">
              <a:solidFill>
                <a:srgbClr val="FFFF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可以很好的实现某个时刻的负载均衡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对未来的负载情况无能为力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动态任务环境下开销较大</a:t>
            </a:r>
          </a:p>
        </p:txBody>
      </p:sp>
    </p:spTree>
    <p:extLst>
      <p:ext uri="{BB962C8B-B14F-4D97-AF65-F5344CB8AC3E}">
        <p14:creationId xmlns:p14="http://schemas.microsoft.com/office/powerpoint/2010/main" val="3393926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自组织机制</a:t>
            </a:r>
            <a:r>
              <a:rPr lang="zh-CN" altLang="en-US" sz="3200" b="1" dirty="0">
                <a:solidFill>
                  <a:schemeClr val="bg1"/>
                </a:solidFill>
              </a:rPr>
              <a:t>研究背景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630" y="974725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自然界中存在的自组织现象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文本框 3"/>
          <p:cNvSpPr txBox="1"/>
          <p:nvPr/>
        </p:nvSpPr>
        <p:spPr>
          <a:xfrm>
            <a:off x="1098550" y="5589270"/>
            <a:ext cx="6666230" cy="9531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贝纳特对流：水平容器中的薄层液体在加热的一定程度后产生规则的多边形图案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70" y="2319655"/>
            <a:ext cx="4204335" cy="28282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5510" y="2319655"/>
            <a:ext cx="4132580" cy="2828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任务分配与负载均衡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负载均衡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策略分类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3"/>
          <p:cNvSpPr txBox="1"/>
          <p:nvPr/>
        </p:nvSpPr>
        <p:spPr>
          <a:xfrm>
            <a:off x="287655" y="1890395"/>
            <a:ext cx="8548370" cy="454028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动态负载均衡</a:t>
            </a:r>
            <a:endParaRPr lang="en-US" altLang="zh-CN" sz="2800" b="1" dirty="0">
              <a:solidFill>
                <a:srgbClr val="FFFF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利用历史任务信息预测未来任务到达强度，根据预测出的未来任务到达强度进行当前状态的负载均衡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lvl="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特点：</a:t>
            </a:r>
            <a:endParaRPr lang="en-US" altLang="zh-CN" sz="2800" b="1" dirty="0">
              <a:solidFill>
                <a:srgbClr val="FFFF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可以缓解未来负载不均衡情况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减少系统计算负载均衡的开销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适用于动态任务环境</a:t>
            </a:r>
          </a:p>
        </p:txBody>
      </p:sp>
    </p:spTree>
    <p:extLst>
      <p:ext uri="{BB962C8B-B14F-4D97-AF65-F5344CB8AC3E}">
        <p14:creationId xmlns:p14="http://schemas.microsoft.com/office/powerpoint/2010/main" val="67382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任务分配与负载均衡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文本框 3"/>
          <p:cNvSpPr txBox="1"/>
          <p:nvPr/>
        </p:nvSpPr>
        <p:spPr>
          <a:xfrm>
            <a:off x="467360" y="980440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负载均衡</a:t>
            </a:r>
            <a:endParaRPr lang="zh-CN" sz="3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3"/>
          <p:cNvSpPr txBox="1"/>
          <p:nvPr/>
        </p:nvSpPr>
        <p:spPr>
          <a:xfrm>
            <a:off x="287655" y="1890395"/>
            <a:ext cx="8548370" cy="466281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fontAlgn="auto">
              <a:lnSpc>
                <a:spcPts val="336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典型方法：</a:t>
            </a:r>
            <a:endParaRPr lang="en-US" altLang="zh-CN" sz="2800" b="1" dirty="0">
              <a:solidFill>
                <a:srgbClr val="FFFF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ts val="336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静态：</a:t>
            </a:r>
            <a:endParaRPr lang="en-US" altLang="zh-CN" sz="2400" b="1" dirty="0">
              <a:solidFill>
                <a:srgbClr val="FFFF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2">
              <a:lnSpc>
                <a:spcPts val="336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基于博弈论的负载均衡</a:t>
            </a: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2">
              <a:lnSpc>
                <a:spcPts val="3360"/>
              </a:lnSpc>
            </a:pPr>
            <a:r>
              <a:rPr lang="zh-CN" alt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任务信息的负载均衡</a:t>
            </a: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2">
              <a:lnSpc>
                <a:spcPts val="336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</a:p>
          <a:p>
            <a:pPr marL="914400" lvl="1" indent="-457200">
              <a:lnSpc>
                <a:spcPts val="336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动态：</a:t>
            </a:r>
            <a:endParaRPr lang="en-US" altLang="zh-CN" sz="2400" b="1" dirty="0">
              <a:solidFill>
                <a:srgbClr val="FFFF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2">
              <a:lnSpc>
                <a:spcPts val="336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基于指数平滑方法预测负载</a:t>
            </a: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2">
              <a:lnSpc>
                <a:spcPts val="336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基于服务复制与转移的动态均衡</a:t>
            </a: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2">
              <a:lnSpc>
                <a:spcPts val="336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</a:p>
          <a:p>
            <a:pPr lvl="1">
              <a:lnSpc>
                <a:spcPct val="150000"/>
              </a:lnSpc>
            </a:pP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676975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自组织机制</a:t>
            </a:r>
            <a:r>
              <a:rPr lang="zh-CN" altLang="en-US" sz="3200" b="1" dirty="0">
                <a:solidFill>
                  <a:schemeClr val="bg1"/>
                </a:solidFill>
              </a:rPr>
              <a:t>研究背景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630" y="974725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自组织（</a:t>
            </a:r>
            <a:r>
              <a: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self-organization</a:t>
            </a: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）概念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87524" y="1700698"/>
            <a:ext cx="8568952" cy="504634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组织：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）系统内部按照一定规则形成的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特定结</a:t>
            </a: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        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构和功能</a:t>
            </a: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 2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）系统中的要素按照某种指令形成特定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       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结构和功能的过程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——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组织化</a:t>
            </a: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 3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）组织化的必要条件：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信息</a:t>
            </a: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自组织：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系统的要素通过彼此的相干性、协同性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或某种默契而形成的特定结构和过程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0">
              <a:buFontTx/>
              <a:buNone/>
            </a:pPr>
            <a:endParaRPr lang="zh-CN" altLang="en-US" sz="2800" b="1" u="sng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自组织机制</a:t>
            </a:r>
            <a:r>
              <a:rPr lang="zh-CN" altLang="en-US" sz="3200" b="1" dirty="0">
                <a:solidFill>
                  <a:schemeClr val="bg1"/>
                </a:solidFill>
              </a:rPr>
              <a:t>研究背景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630" y="974725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自组织</a:t>
            </a: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特点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51329" y="2060743"/>
            <a:ext cx="8568952" cy="13836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自组织具有</a:t>
            </a: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局部化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分散化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的特点，简单的个体之间通过采用自组织，可以完成复杂的任务</a:t>
            </a:r>
            <a:endParaRPr lang="zh-CN" altLang="en-US" sz="2800" b="1" u="sng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下箭头 8"/>
          <p:cNvSpPr/>
          <p:nvPr/>
        </p:nvSpPr>
        <p:spPr>
          <a:xfrm rot="16200000">
            <a:off x="4371340" y="4492625"/>
            <a:ext cx="467995" cy="1363980"/>
          </a:xfrm>
          <a:prstGeom prst="downArrow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rcRect r="-19428"/>
          <a:stretch>
            <a:fillRect/>
          </a:stretch>
        </p:blipFill>
        <p:spPr>
          <a:xfrm>
            <a:off x="5363845" y="4193540"/>
            <a:ext cx="4161155" cy="1893570"/>
          </a:xfrm>
          <a:prstGeom prst="rect">
            <a:avLst/>
          </a:prstGeom>
        </p:spPr>
      </p:pic>
      <p:sp>
        <p:nvSpPr>
          <p:cNvPr id="19" name="文本框 3"/>
          <p:cNvSpPr txBox="1"/>
          <p:nvPr/>
        </p:nvSpPr>
        <p:spPr>
          <a:xfrm>
            <a:off x="3957320" y="4293235"/>
            <a:ext cx="1297305" cy="52197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自组织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215" y="4174490"/>
            <a:ext cx="3500120" cy="19310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11" grpId="0" bldLvl="0" animBg="1"/>
      <p:bldP spid="19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27384"/>
            <a:ext cx="9144000" cy="681149"/>
          </a:xfrm>
          <a:prstGeom prst="rect">
            <a:avLst/>
          </a:prstGeom>
          <a:solidFill>
            <a:srgbClr val="00206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自组织机制</a:t>
            </a:r>
            <a:r>
              <a:rPr lang="zh-CN" altLang="en-US" sz="3200" b="1" dirty="0">
                <a:solidFill>
                  <a:schemeClr val="bg1"/>
                </a:solidFill>
              </a:rPr>
              <a:t>研究背景</a:t>
            </a:r>
          </a:p>
        </p:txBody>
      </p:sp>
      <p:sp>
        <p:nvSpPr>
          <p:cNvPr id="22" name="文本框 3"/>
          <p:cNvSpPr txBox="1"/>
          <p:nvPr/>
        </p:nvSpPr>
        <p:spPr>
          <a:xfrm>
            <a:off x="468630" y="974725"/>
            <a:ext cx="792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自组织</a:t>
            </a:r>
            <a:r>
              <a:rPr 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的应用场景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11560" y="1628800"/>
            <a:ext cx="7007251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文本框 3"/>
          <p:cNvSpPr txBox="1"/>
          <p:nvPr/>
        </p:nvSpPr>
        <p:spPr>
          <a:xfrm>
            <a:off x="287524" y="2133133"/>
            <a:ext cx="8568952" cy="332295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自组织的思想被广泛运用于计算机领域各个方向：</a:t>
            </a:r>
          </a:p>
          <a:p>
            <a:pPr fontAlgn="auto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— 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多智能体系统</a:t>
            </a: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	— 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网格计算</a:t>
            </a: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	— </a:t>
            </a:r>
            <a:r>
              <a:rPr lang="zh-CN" altLang="en-US" sz="2800" b="1" dirty="0">
                <a:solidFill>
                  <a:srgbClr val="FFFF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传感器网络</a:t>
            </a: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</a:pPr>
            <a:endParaRPr lang="zh-CN" altLang="en-US" sz="28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16" y="2780928"/>
            <a:ext cx="9145016" cy="1512168"/>
          </a:xfrm>
          <a:prstGeom prst="rect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文本框 6"/>
          <p:cNvSpPr txBox="1"/>
          <p:nvPr/>
        </p:nvSpPr>
        <p:spPr>
          <a:xfrm>
            <a:off x="539750" y="3110865"/>
            <a:ext cx="8434705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多智能体系统中的自组织</a:t>
            </a:r>
          </a:p>
        </p:txBody>
      </p:sp>
      <p:sp>
        <p:nvSpPr>
          <p:cNvPr id="9" name="任意多边形 8"/>
          <p:cNvSpPr/>
          <p:nvPr/>
        </p:nvSpPr>
        <p:spPr>
          <a:xfrm>
            <a:off x="251520" y="1988840"/>
            <a:ext cx="1271112" cy="1152128"/>
          </a:xfrm>
          <a:custGeom>
            <a:avLst/>
            <a:gdLst>
              <a:gd name="connsiteX0" fmla="*/ 1600200 w 3200400"/>
              <a:gd name="connsiteY0" fmla="*/ 0 h 2838450"/>
              <a:gd name="connsiteX1" fmla="*/ 3200400 w 3200400"/>
              <a:gd name="connsiteY1" fmla="*/ 1600200 h 2838450"/>
              <a:gd name="connsiteX2" fmla="*/ 2618076 w 3200400"/>
              <a:gd name="connsiteY2" fmla="*/ 2834992 h 2838450"/>
              <a:gd name="connsiteX3" fmla="*/ 2613452 w 3200400"/>
              <a:gd name="connsiteY3" fmla="*/ 2838450 h 2838450"/>
              <a:gd name="connsiteX4" fmla="*/ 586949 w 3200400"/>
              <a:gd name="connsiteY4" fmla="*/ 2838450 h 2838450"/>
              <a:gd name="connsiteX5" fmla="*/ 582325 w 3200400"/>
              <a:gd name="connsiteY5" fmla="*/ 2834992 h 2838450"/>
              <a:gd name="connsiteX6" fmla="*/ 0 w 3200400"/>
              <a:gd name="connsiteY6" fmla="*/ 1600200 h 2838450"/>
              <a:gd name="connsiteX7" fmla="*/ 1600200 w 3200400"/>
              <a:gd name="connsiteY7" fmla="*/ 0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00400" h="2838450">
                <a:moveTo>
                  <a:pt x="1600200" y="0"/>
                </a:moveTo>
                <a:cubicBezTo>
                  <a:pt x="2483966" y="0"/>
                  <a:pt x="3200400" y="716434"/>
                  <a:pt x="3200400" y="1600200"/>
                </a:cubicBezTo>
                <a:cubicBezTo>
                  <a:pt x="3200400" y="2097319"/>
                  <a:pt x="2973716" y="2541492"/>
                  <a:pt x="2618076" y="2834992"/>
                </a:cubicBezTo>
                <a:lnTo>
                  <a:pt x="2613452" y="2838450"/>
                </a:lnTo>
                <a:lnTo>
                  <a:pt x="586949" y="2838450"/>
                </a:lnTo>
                <a:lnTo>
                  <a:pt x="582325" y="2834992"/>
                </a:lnTo>
                <a:cubicBezTo>
                  <a:pt x="226685" y="2541492"/>
                  <a:pt x="0" y="2097319"/>
                  <a:pt x="0" y="1600200"/>
                </a:cubicBezTo>
                <a:cubicBezTo>
                  <a:pt x="0" y="716434"/>
                  <a:pt x="716434" y="0"/>
                  <a:pt x="160020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8800" b="1" dirty="0">
                <a:latin typeface="Bell MT" panose="02020503060305020303" pitchFamily="18" charset="0"/>
                <a:ea typeface="华文隶书" panose="02010800040101010101" pitchFamily="2" charset="-122"/>
              </a:rPr>
              <a:t>2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t="6184" r="6353" b="6254"/>
          <a:stretch>
            <a:fillRect/>
          </a:stretch>
        </p:blipFill>
        <p:spPr>
          <a:xfrm>
            <a:off x="7956376" y="2312876"/>
            <a:ext cx="936104" cy="936104"/>
          </a:xfrm>
          <a:prstGeom prst="ellipse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429,&quot;width&quot;:6827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440,&quot;width&quot;:7560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440,&quot;width&quot;:7560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440,&quot;width&quot;:7560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440,&quot;width&quot;:756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1967</Words>
  <Application>Microsoft Office PowerPoint</Application>
  <PresentationFormat>全屏显示(4:3)</PresentationFormat>
  <Paragraphs>344</Paragraphs>
  <Slides>51</Slides>
  <Notes>50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60" baseType="lpstr">
      <vt:lpstr>等线</vt:lpstr>
      <vt:lpstr>华文隶书</vt:lpstr>
      <vt:lpstr>宋体</vt:lpstr>
      <vt:lpstr>微软雅黑</vt:lpstr>
      <vt:lpstr>Arial</vt:lpstr>
      <vt:lpstr>Bell MT</vt:lpstr>
      <vt:lpstr>Calibri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课堂练习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8615996294565</cp:lastModifiedBy>
  <cp:revision>2110</cp:revision>
  <dcterms:created xsi:type="dcterms:W3CDTF">2014-11-04T04:36:00Z</dcterms:created>
  <dcterms:modified xsi:type="dcterms:W3CDTF">2022-04-22T09:20:29Z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CE59B9D01AB04C20835753851565C06B</vt:lpwstr>
  </property>
  <property fmtid="{D5CDD505-2E9C-101B-9397-08002B2CF9AE}" pid="3" name="KSOProductBuildVer">
    <vt:lpwstr>2052-11.1.0.11194</vt:lpwstr>
  </property>
</Properties>
</file>

<file path=docProps/thumbnail.jpeg>
</file>